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F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redný štýl 3 - zvýrazneni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Štýl s motívom 1 - zvýrazneni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Štýl s motívom 1 - zvýrazneni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2" d="100"/>
          <a:sy n="62" d="100"/>
        </p:scale>
        <p:origin x="13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8B23FD-E8CC-4BFB-A2D2-88D1B05A7AE1}" type="datetimeFigureOut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82F34F-59D8-4BD3-923D-A4432E9B0C7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126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  <p:sp>
        <p:nvSpPr>
          <p:cNvPr id="15363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22A129-EC1B-4DA2-8356-2AC59D414BC9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203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</p:grpSp>
      </p:grpSp>
      <p:sp>
        <p:nvSpPr>
          <p:cNvPr id="2464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2464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0AB2-CE5B-460F-B1AC-EDA4A45E2538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7011-3311-4CCC-98F6-5A7B5B5CC42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sk-SK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259AC-6CE4-44BC-BB22-3CD57ABC615E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EB7BE-F0C4-4623-9F9D-EA9AE39844B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sk-SK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229DF-CEF6-4BDA-A536-CBBA13172CC0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825AE-9921-48CB-BFD5-61097C6287A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sk-SK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6080C-967F-49CE-9A6E-0575D7AB96B3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60CA6-D5C9-416F-859C-FDEE7013BE7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05572-48B0-4C08-AA2E-19DDC5386E6F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3F4E1-A0E4-4B7F-9C0F-5EAF1ED561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sk-SK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B8B95-653D-4DA1-AD7C-9072EFFC8D5A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78CA8-38F9-4533-98F0-7F1EA1E5DC7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sk-SK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7AF89-CDDB-4027-A7A8-A792AEA5B5C8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F9F6B-E387-4444-BB01-280FA1AF10F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82F0E-A126-4D4E-AC20-A1D84C6F8BB4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5FF60-1924-450B-8990-17F0F3CBF58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CC802-5A09-4395-ABA4-6059EC878A75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6A1A3-3FC8-4455-AB00-F2ED631A5AE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B72D4-8006-4176-89F7-DD5B4A26890C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4431E-CE23-430F-834F-365B97540F6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E615F-0C92-42D7-BE34-75B88922ABD7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D8797-F02F-45C3-88AB-5B76739CC98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355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>
                <a:latin typeface="Arial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355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5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5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6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6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6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6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6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6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6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7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7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7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7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7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7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7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7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8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58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2358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58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58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58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58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58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58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59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59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59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59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59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59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59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59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359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60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2360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60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60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60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60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60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60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60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  <p:sp>
              <p:nvSpPr>
                <p:cNvPr id="2361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sz="1800">
                    <a:latin typeface="Arial" charset="0"/>
                  </a:endParaRPr>
                </a:p>
              </p:txBody>
            </p:sp>
          </p:grpSp>
          <p:sp>
            <p:nvSpPr>
              <p:cNvPr id="2361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61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61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61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61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61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61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  <p:sp>
            <p:nvSpPr>
              <p:cNvPr id="2361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>
                  <a:latin typeface="Arial" charset="0"/>
                </a:endParaRPr>
              </a:p>
            </p:txBody>
          </p:sp>
        </p:grpSp>
      </p:grpSp>
      <p:sp>
        <p:nvSpPr>
          <p:cNvPr id="236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2362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FA4CC0A-391B-453B-93E0-0EBB7B986066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2362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362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6F989B4-1F2A-467A-9981-23E0087BB11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2362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4" r:id="rId1"/>
    <p:sldLayoutId id="2147484183" r:id="rId2"/>
    <p:sldLayoutId id="2147484182" r:id="rId3"/>
    <p:sldLayoutId id="2147484181" r:id="rId4"/>
    <p:sldLayoutId id="2147484180" r:id="rId5"/>
    <p:sldLayoutId id="2147484179" r:id="rId6"/>
    <p:sldLayoutId id="2147484178" r:id="rId7"/>
    <p:sldLayoutId id="2147484177" r:id="rId8"/>
    <p:sldLayoutId id="2147484176" r:id="rId9"/>
    <p:sldLayoutId id="2147484175" r:id="rId10"/>
    <p:sldLayoutId id="21474841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b-schreinerei.de/innenausbau-schreiner/img/innenausbau03.2009_04_800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image.architonic.com/img_pro2-1/110/3408/Automatik-Kompletttren-34_h.jpg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hyperlink" Target="http://www.altetueren.de/wp-content/uploads/2010/09/T&#252;ren-Helmdach-4.jpg" TargetMode="External"/><Relationship Id="rId2" Type="http://schemas.openxmlformats.org/officeDocument/2006/relationships/image" Target="http://www.architonic.com/assets/modules/promat/image/background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image.architonic.com/img_pro2-1/110/3408/Automatik-Kompletttren-34_h.jpg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5.jpeg"/><Relationship Id="rId3" Type="http://schemas.openxmlformats.org/officeDocument/2006/relationships/hyperlink" Target="http://www.naturstein-betrieb-lohse.de/sonstiges-steinmetz-bildhauer.htm" TargetMode="External"/><Relationship Id="rId7" Type="http://schemas.openxmlformats.org/officeDocument/2006/relationships/hyperlink" Target="http://www.meyer-zimmerei.com/bilder/fussboden4_g.jpg" TargetMode="External"/><Relationship Id="rId12" Type="http://schemas.openxmlformats.org/officeDocument/2006/relationships/image" Target="../media/image24.jpeg"/><Relationship Id="rId2" Type="http://schemas.openxmlformats.org/officeDocument/2006/relationships/image" Target="data:image/gif;base64,R0lGODlhBwAEAIABALm5uf///yH5BAEAAAEALAAAAAAHAAQAAAIIhA+BGWoNWSgAOw==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hyperlink" Target="http://www.duden.de/rechtschreibung/?width=500&amp;height=500&amp;inline=true" TargetMode="External"/><Relationship Id="rId5" Type="http://schemas.openxmlformats.org/officeDocument/2006/relationships/hyperlink" Target="http://res.cloudinary.com/hxmj4muxr/image/upload/v1/26/2012/03/Fussboden-Gebaeudeversicherung.jpg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hyperlink" Target="https://putzlowitsch.de/wp-content/uploads/2012/07/fussboden-stahl-1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0163" y="1844675"/>
            <a:ext cx="9144000" cy="2089150"/>
          </a:xfrm>
        </p:spPr>
        <p:txBody>
          <a:bodyPr anchorCtr="0"/>
          <a:lstStyle/>
          <a:p>
            <a:pPr eaLnBrk="1" hangingPunct="1">
              <a:defRPr/>
            </a:pPr>
            <a:r>
              <a:rPr lang="sk-SK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>
                <a:latin typeface="Times New Roman" pitchFamily="18" charset="0"/>
                <a:cs typeface="Times New Roman" pitchFamily="18" charset="0"/>
              </a:rPr>
              <a:t>Konstruktionsteile</a:t>
            </a:r>
            <a:r>
              <a:rPr lang="sk-SK" b="1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sk-SK" b="1" dirty="0" err="1">
                <a:latin typeface="Times New Roman" pitchFamily="18" charset="0"/>
                <a:cs typeface="Times New Roman" pitchFamily="18" charset="0"/>
              </a:rPr>
              <a:t>Hochbaues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Rovná spojnica 7"/>
          <p:cNvCxnSpPr/>
          <p:nvPr/>
        </p:nvCxnSpPr>
        <p:spPr>
          <a:xfrm>
            <a:off x="179388" y="6294438"/>
            <a:ext cx="8713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344" name="Picture 9" descr="TL0208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789363"/>
            <a:ext cx="701040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ovná spojnica 7"/>
          <p:cNvCxnSpPr/>
          <p:nvPr/>
        </p:nvCxnSpPr>
        <p:spPr>
          <a:xfrm>
            <a:off x="179388" y="6294438"/>
            <a:ext cx="8713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 flipV="1">
            <a:off x="11871097" y="6741367"/>
            <a:ext cx="45719" cy="116632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sk-SK" sz="3600">
                <a:effectLst/>
                <a:latin typeface="Tahoma" pitchFamily="34" charset="0"/>
              </a:rPr>
              <a:t>Wände</a:t>
            </a:r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sk-SK" sz="2000" dirty="0" err="1">
                <a:effectLst/>
                <a:latin typeface="Tahoma" pitchFamily="34" charset="0"/>
              </a:rPr>
              <a:t>Die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Wände</a:t>
            </a:r>
            <a:r>
              <a:rPr lang="sk-SK" sz="2000" dirty="0">
                <a:effectLst/>
                <a:latin typeface="Tahoma" pitchFamily="34" charset="0"/>
              </a:rPr>
              <a:t> - </a:t>
            </a:r>
            <a:r>
              <a:rPr lang="sk-SK" sz="2000" dirty="0" err="1">
                <a:effectLst/>
                <a:latin typeface="Tahoma" pitchFamily="34" charset="0"/>
              </a:rPr>
              <a:t>bilden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und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begrenzen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die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Räume</a:t>
            </a:r>
            <a:r>
              <a:rPr lang="sk-SK" sz="2000" dirty="0">
                <a:effectLst/>
                <a:latin typeface="Tahoma" pitchFamily="34" charset="0"/>
              </a:rPr>
              <a:t>   </a:t>
            </a:r>
          </a:p>
          <a:p>
            <a:pPr marL="0" indent="0">
              <a:buNone/>
            </a:pPr>
            <a:r>
              <a:rPr lang="sk-SK" sz="2000" dirty="0">
                <a:effectLst/>
                <a:latin typeface="Tahoma" pitchFamily="34" charset="0"/>
              </a:rPr>
              <a:t>                - </a:t>
            </a:r>
            <a:r>
              <a:rPr lang="sk-SK" sz="2000" dirty="0" err="1">
                <a:effectLst/>
                <a:latin typeface="Tahoma" pitchFamily="34" charset="0"/>
              </a:rPr>
              <a:t>tragen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die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Decken</a:t>
            </a:r>
            <a:r>
              <a:rPr lang="sk-SK" sz="2000" dirty="0">
                <a:effectLst/>
                <a:latin typeface="Tahoma" pitchFamily="34" charset="0"/>
              </a:rPr>
              <a:t>- </a:t>
            </a:r>
            <a:r>
              <a:rPr lang="sk-SK" sz="2000" dirty="0" err="1">
                <a:effectLst/>
                <a:latin typeface="Tahoma" pitchFamily="34" charset="0"/>
              </a:rPr>
              <a:t>und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Dachlasten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</a:p>
          <a:p>
            <a:pPr marL="0" indent="0">
              <a:buNone/>
            </a:pPr>
            <a:r>
              <a:rPr lang="sk-SK" sz="2000" dirty="0">
                <a:effectLst/>
                <a:latin typeface="Tahoma" pitchFamily="34" charset="0"/>
              </a:rPr>
              <a:t>                - </a:t>
            </a:r>
            <a:r>
              <a:rPr lang="sk-SK" sz="2000" dirty="0" err="1">
                <a:effectLst/>
                <a:latin typeface="Tahoma" pitchFamily="34" charset="0"/>
              </a:rPr>
              <a:t>Aussenwände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schützen</a:t>
            </a:r>
            <a:r>
              <a:rPr lang="sk-SK" sz="2000" dirty="0">
                <a:effectLst/>
                <a:latin typeface="Tahoma" pitchFamily="34" charset="0"/>
              </a:rPr>
              <a:t> das </a:t>
            </a:r>
            <a:r>
              <a:rPr lang="sk-SK" sz="2000" dirty="0" err="1">
                <a:effectLst/>
                <a:latin typeface="Tahoma" pitchFamily="34" charset="0"/>
              </a:rPr>
              <a:t>Gebäude</a:t>
            </a:r>
            <a:r>
              <a:rPr lang="sk-SK" sz="2000" dirty="0">
                <a:effectLst/>
                <a:latin typeface="Tahoma" pitchFamily="34" charset="0"/>
              </a:rPr>
              <a:t> vor der </a:t>
            </a:r>
            <a:r>
              <a:rPr lang="sk-SK" sz="2000" dirty="0" err="1">
                <a:effectLst/>
                <a:latin typeface="Tahoma" pitchFamily="34" charset="0"/>
              </a:rPr>
              <a:t>Witterung</a:t>
            </a:r>
            <a:r>
              <a:rPr lang="sk-SK" sz="2000" dirty="0">
                <a:effectLst/>
                <a:latin typeface="Tahoma" pitchFamily="34" charset="0"/>
              </a:rPr>
              <a:t>     </a:t>
            </a:r>
          </a:p>
          <a:p>
            <a:pPr marL="0" indent="0">
              <a:buNone/>
            </a:pPr>
            <a:r>
              <a:rPr lang="sk-SK" sz="2000" dirty="0">
                <a:effectLst/>
                <a:latin typeface="Tahoma" pitchFamily="34" charset="0"/>
              </a:rPr>
              <a:t>                           </a:t>
            </a:r>
          </a:p>
          <a:p>
            <a:r>
              <a:rPr lang="sk-SK" sz="2000" dirty="0" err="1">
                <a:effectLst/>
                <a:latin typeface="Tahoma" pitchFamily="34" charset="0"/>
              </a:rPr>
              <a:t>gemauerte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Wände</a:t>
            </a:r>
            <a:r>
              <a:rPr lang="sk-SK" sz="2000" dirty="0">
                <a:effectLst/>
                <a:latin typeface="Tahoma" pitchFamily="34" charset="0"/>
              </a:rPr>
              <a:t>                     </a:t>
            </a:r>
            <a:r>
              <a:rPr lang="sk-SK" sz="2000" dirty="0" err="1">
                <a:effectLst/>
                <a:latin typeface="Tahoma" pitchFamily="34" charset="0"/>
              </a:rPr>
              <a:t>gegossene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und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gestampfte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Wände</a:t>
            </a:r>
            <a:endParaRPr lang="sk-SK" sz="2000" dirty="0">
              <a:effectLst/>
              <a:latin typeface="Tahoma" pitchFamily="34" charset="0"/>
            </a:endParaRPr>
          </a:p>
          <a:p>
            <a:pPr marL="0" indent="0">
              <a:buNone/>
            </a:pPr>
            <a:r>
              <a:rPr lang="sk-SK" sz="2000" dirty="0">
                <a:effectLst/>
                <a:latin typeface="Tahoma" pitchFamily="34" charset="0"/>
              </a:rPr>
              <a:t>                                                   </a:t>
            </a:r>
            <a:r>
              <a:rPr lang="sk-SK" sz="2000" dirty="0" err="1">
                <a:effectLst/>
                <a:latin typeface="Tahoma" pitchFamily="34" charset="0"/>
              </a:rPr>
              <a:t>z.B</a:t>
            </a:r>
            <a:r>
              <a:rPr lang="sk-SK" sz="2000" dirty="0">
                <a:effectLst/>
                <a:latin typeface="Tahoma" pitchFamily="34" charset="0"/>
              </a:rPr>
              <a:t>. </a:t>
            </a:r>
            <a:r>
              <a:rPr lang="sk-SK" sz="2000" dirty="0" err="1">
                <a:effectLst/>
                <a:latin typeface="Tahoma" pitchFamily="34" charset="0"/>
              </a:rPr>
              <a:t>aus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Beton</a:t>
            </a:r>
            <a:endParaRPr lang="sk-SK" sz="2000" dirty="0">
              <a:effectLst/>
              <a:latin typeface="Tahoma" pitchFamily="34" charset="0"/>
            </a:endParaRPr>
          </a:p>
        </p:txBody>
      </p:sp>
      <p:pic>
        <p:nvPicPr>
          <p:cNvPr id="16390" name="Picture 8" descr="img_67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3851558"/>
            <a:ext cx="3024187" cy="19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8-30h-die-hoehenjustierpunkte-sind-gesetzt-die-ersten-waende-stehen-c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4033044"/>
            <a:ext cx="344963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/>
        <p:txBody>
          <a:bodyPr anchorCtr="0">
            <a:normAutofit fontScale="90000"/>
          </a:bodyPr>
          <a:lstStyle/>
          <a:p>
            <a:pPr eaLnBrk="1" hangingPunct="1">
              <a:defRPr/>
            </a:pPr>
            <a:br>
              <a:rPr lang="sk-SK" sz="4800" b="1">
                <a:latin typeface="Times New Roman" pitchFamily="18" charset="0"/>
                <a:cs typeface="Times New Roman" pitchFamily="18" charset="0"/>
              </a:rPr>
            </a:br>
            <a:r>
              <a:rPr lang="sk-SK" sz="3600">
                <a:latin typeface="Tahoma" pitchFamily="34" charset="0"/>
                <a:cs typeface="Times New Roman" pitchFamily="18" charset="0"/>
              </a:rPr>
              <a:t>Decken</a:t>
            </a:r>
            <a:br>
              <a:rPr lang="sk-SK" sz="4800">
                <a:latin typeface="Times New Roman" pitchFamily="18" charset="0"/>
                <a:cs typeface="Times New Roman" pitchFamily="18" charset="0"/>
              </a:rPr>
            </a:br>
            <a:endParaRPr lang="sk-SK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13"/>
          <p:cNvSpPr>
            <a:spLocks noGrp="1" noChangeArrowheads="1"/>
          </p:cNvSpPr>
          <p:nvPr>
            <p:ph idx="4294967295"/>
          </p:nvPr>
        </p:nvSpPr>
        <p:spPr>
          <a:xfrm>
            <a:off x="468313" y="1628775"/>
            <a:ext cx="8226425" cy="4497388"/>
          </a:xfrm>
          <a:noFill/>
        </p:spPr>
        <p:txBody>
          <a:bodyPr/>
          <a:lstStyle/>
          <a:p>
            <a:r>
              <a:rPr lang="sk-SK" sz="2000" dirty="0" err="1">
                <a:effectLst/>
                <a:latin typeface="Tahoma" pitchFamily="34" charset="0"/>
              </a:rPr>
              <a:t>Die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Decken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bilden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den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oberen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Abschluss</a:t>
            </a:r>
            <a:r>
              <a:rPr lang="sk-SK" sz="2000" dirty="0">
                <a:effectLst/>
                <a:latin typeface="Tahoma" pitchFamily="34" charset="0"/>
              </a:rPr>
              <a:t> des </a:t>
            </a:r>
            <a:r>
              <a:rPr lang="sk-SK" sz="2000" dirty="0" err="1">
                <a:effectLst/>
                <a:latin typeface="Tahoma" pitchFamily="34" charset="0"/>
              </a:rPr>
              <a:t>Raumes</a:t>
            </a:r>
            <a:endParaRPr lang="sk-SK" sz="2000" dirty="0">
              <a:effectLst/>
              <a:latin typeface="Tahoma" pitchFamily="34" charset="0"/>
            </a:endParaRPr>
          </a:p>
          <a:p>
            <a:r>
              <a:rPr lang="sk-SK" sz="2000" dirty="0">
                <a:effectLst/>
                <a:latin typeface="Tahoma" pitchFamily="34" charset="0"/>
              </a:rPr>
              <a:t>Es </a:t>
            </a:r>
            <a:r>
              <a:rPr lang="sk-SK" sz="2000" dirty="0" err="1">
                <a:effectLst/>
                <a:latin typeface="Tahoma" pitchFamily="34" charset="0"/>
              </a:rPr>
              <a:t>gibt</a:t>
            </a:r>
            <a:r>
              <a:rPr lang="sk-SK" sz="2000" dirty="0">
                <a:effectLst/>
                <a:latin typeface="Tahoma" pitchFamily="34" charset="0"/>
              </a:rPr>
              <a:t>: </a:t>
            </a:r>
            <a:r>
              <a:rPr lang="sk-SK" sz="2000" dirty="0" err="1">
                <a:effectLst/>
                <a:latin typeface="Tahoma" pitchFamily="34" charset="0"/>
              </a:rPr>
              <a:t>Gew</a:t>
            </a:r>
            <a:r>
              <a:rPr lang="hu-HU" sz="2000" dirty="0">
                <a:effectLst/>
                <a:latin typeface="Tahoma" pitchFamily="34" charset="0"/>
              </a:rPr>
              <a:t>ö</a:t>
            </a:r>
            <a:r>
              <a:rPr lang="sk-SK" sz="2000" dirty="0" err="1">
                <a:effectLst/>
                <a:latin typeface="Tahoma" pitchFamily="34" charset="0"/>
              </a:rPr>
              <a:t>lbe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und</a:t>
            </a:r>
            <a:r>
              <a:rPr lang="sk-SK" sz="2000" dirty="0">
                <a:effectLst/>
                <a:latin typeface="Tahoma" pitchFamily="34" charset="0"/>
              </a:rPr>
              <a:t> ebene </a:t>
            </a:r>
            <a:r>
              <a:rPr lang="sk-SK" sz="2000" dirty="0" err="1">
                <a:effectLst/>
                <a:latin typeface="Tahoma" pitchFamily="34" charset="0"/>
              </a:rPr>
              <a:t>Decken</a:t>
            </a:r>
            <a:r>
              <a:rPr lang="sk-SK" sz="2000" dirty="0">
                <a:effectLst/>
                <a:latin typeface="Tahoma" pitchFamily="34" charset="0"/>
              </a:rPr>
              <a:t>, </a:t>
            </a:r>
            <a:r>
              <a:rPr lang="sk-SK" sz="2000" dirty="0" err="1">
                <a:effectLst/>
                <a:latin typeface="Tahoma" pitchFamily="34" charset="0"/>
              </a:rPr>
              <a:t>Natursteingewölbe</a:t>
            </a:r>
            <a:r>
              <a:rPr lang="sk-SK" sz="2000" dirty="0">
                <a:effectLst/>
                <a:latin typeface="Tahoma" pitchFamily="34" charset="0"/>
              </a:rPr>
              <a:t>, </a:t>
            </a:r>
            <a:r>
              <a:rPr lang="sk-SK" sz="2000" dirty="0" err="1">
                <a:effectLst/>
                <a:latin typeface="Tahoma" pitchFamily="34" charset="0"/>
              </a:rPr>
              <a:t>Betondecke</a:t>
            </a:r>
            <a:r>
              <a:rPr lang="sk-SK" sz="2000" dirty="0">
                <a:effectLst/>
                <a:latin typeface="Tahoma" pitchFamily="34" charset="0"/>
              </a:rPr>
              <a:t>, </a:t>
            </a:r>
            <a:r>
              <a:rPr lang="sk-SK" sz="2000" dirty="0" err="1">
                <a:effectLst/>
                <a:latin typeface="Tahoma" pitchFamily="34" charset="0"/>
              </a:rPr>
              <a:t>Massivdecke</a:t>
            </a:r>
            <a:r>
              <a:rPr lang="sk-SK" sz="2000" dirty="0">
                <a:effectLst/>
                <a:latin typeface="Tahoma" pitchFamily="34" charset="0"/>
              </a:rPr>
              <a:t>, </a:t>
            </a:r>
            <a:r>
              <a:rPr lang="sk-SK" sz="2000" dirty="0" err="1">
                <a:effectLst/>
                <a:latin typeface="Tahoma" pitchFamily="34" charset="0"/>
              </a:rPr>
              <a:t>Balkendecke</a:t>
            </a:r>
            <a:r>
              <a:rPr lang="sk-SK" sz="2000" dirty="0">
                <a:effectLst/>
                <a:latin typeface="Tahoma" pitchFamily="34" charset="0"/>
              </a:rPr>
              <a:t>, </a:t>
            </a:r>
            <a:r>
              <a:rPr lang="sk-SK" sz="2000" dirty="0" err="1">
                <a:effectLst/>
                <a:latin typeface="Tahoma" pitchFamily="34" charset="0"/>
              </a:rPr>
              <a:t>Holzdecken</a:t>
            </a:r>
            <a:r>
              <a:rPr lang="sk-SK" sz="2000" dirty="0">
                <a:effectLst/>
                <a:latin typeface="Tahoma" pitchFamily="34" charset="0"/>
              </a:rPr>
              <a:t>, </a:t>
            </a:r>
            <a:r>
              <a:rPr lang="sk-SK" sz="2000" dirty="0" err="1">
                <a:effectLst/>
                <a:latin typeface="Tahoma" pitchFamily="34" charset="0"/>
              </a:rPr>
              <a:t>Glasdecken</a:t>
            </a:r>
            <a:endParaRPr lang="sk-SK" sz="2000" dirty="0">
              <a:effectLst/>
              <a:latin typeface="Tahoma" pitchFamily="34" charset="0"/>
            </a:endParaRPr>
          </a:p>
          <a:p>
            <a:endParaRPr lang="sk-SK" sz="2000" dirty="0">
              <a:effectLst/>
              <a:latin typeface="Tahoma" pitchFamily="34" charset="0"/>
            </a:endParaRPr>
          </a:p>
          <a:p>
            <a:endParaRPr lang="sk-SK" sz="2000" dirty="0">
              <a:effectLst/>
              <a:latin typeface="Tahoma" pitchFamily="34" charset="0"/>
            </a:endParaRPr>
          </a:p>
          <a:p>
            <a:endParaRPr lang="sk-SK" sz="2000" dirty="0">
              <a:effectLst/>
              <a:latin typeface="Tahoma" pitchFamily="34" charset="0"/>
            </a:endParaRPr>
          </a:p>
          <a:p>
            <a:endParaRPr lang="sk-SK" sz="2000" dirty="0">
              <a:effectLst/>
              <a:latin typeface="Tahoma" pitchFamily="34" charset="0"/>
            </a:endParaRPr>
          </a:p>
          <a:p>
            <a:endParaRPr lang="sk-SK" sz="2000" dirty="0">
              <a:effectLst/>
              <a:latin typeface="Tahoma" pitchFamily="34" charset="0"/>
            </a:endParaRPr>
          </a:p>
          <a:p>
            <a:endParaRPr lang="sk-SK" sz="2000" dirty="0">
              <a:effectLst/>
              <a:latin typeface="Tahoma" pitchFamily="34" charset="0"/>
            </a:endParaRPr>
          </a:p>
        </p:txBody>
      </p:sp>
      <p:cxnSp>
        <p:nvCxnSpPr>
          <p:cNvPr id="8" name="Rovná spojnica 7"/>
          <p:cNvCxnSpPr/>
          <p:nvPr/>
        </p:nvCxnSpPr>
        <p:spPr>
          <a:xfrm>
            <a:off x="179388" y="6294438"/>
            <a:ext cx="8713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11464850" y="6126163"/>
            <a:ext cx="45719" cy="45719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17414" name="Picture 15" descr="Andalusien_Dec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852738"/>
            <a:ext cx="31908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7" descr="gewoelbte%20decken%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4290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Elementdeck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2852738"/>
            <a:ext cx="2570163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 descr="gewoelbe400-e13920321434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4652963"/>
            <a:ext cx="3665538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>
                <a:effectLst/>
                <a:latin typeface="Tahoma" pitchFamily="34" charset="0"/>
              </a:rPr>
              <a:t>Dachkonstruktionen und Dachdeckungen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8226425" cy="4497387"/>
          </a:xfrm>
        </p:spPr>
        <p:txBody>
          <a:bodyPr/>
          <a:lstStyle/>
          <a:p>
            <a:r>
              <a:rPr lang="sk-SK" sz="2000" dirty="0">
                <a:effectLst/>
                <a:latin typeface="Tahoma" pitchFamily="34" charset="0"/>
              </a:rPr>
              <a:t>Das </a:t>
            </a:r>
            <a:r>
              <a:rPr lang="sk-SK" sz="2000" dirty="0" err="1">
                <a:effectLst/>
                <a:latin typeface="Tahoma" pitchFamily="34" charset="0"/>
              </a:rPr>
              <a:t>Gebäude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wird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durch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die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Dachkonstruktion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abgeschlossen</a:t>
            </a:r>
            <a:r>
              <a:rPr lang="sk-SK" sz="2000" dirty="0">
                <a:effectLst/>
                <a:latin typeface="Tahoma" pitchFamily="34" charset="0"/>
              </a:rPr>
              <a:t>.</a:t>
            </a:r>
          </a:p>
          <a:p>
            <a:r>
              <a:rPr lang="sk-SK" sz="2000" dirty="0">
                <a:effectLst/>
                <a:latin typeface="Tahoma" pitchFamily="34" charset="0"/>
              </a:rPr>
              <a:t>Es </a:t>
            </a:r>
            <a:r>
              <a:rPr lang="sk-SK" sz="2000" dirty="0" err="1">
                <a:effectLst/>
                <a:latin typeface="Tahoma" pitchFamily="34" charset="0"/>
              </a:rPr>
              <a:t>gibt</a:t>
            </a:r>
            <a:r>
              <a:rPr lang="sk-SK" sz="2000" dirty="0">
                <a:effectLst/>
                <a:latin typeface="Tahoma" pitchFamily="34" charset="0"/>
              </a:rPr>
              <a:t>: </a:t>
            </a:r>
            <a:r>
              <a:rPr lang="sk-SK" sz="2000" dirty="0" err="1">
                <a:effectLst/>
                <a:latin typeface="Tahoma" pitchFamily="34" charset="0"/>
              </a:rPr>
              <a:t>Steil</a:t>
            </a:r>
            <a:r>
              <a:rPr lang="sk-SK" sz="2000" dirty="0">
                <a:effectLst/>
                <a:latin typeface="Tahoma" pitchFamily="34" charset="0"/>
              </a:rPr>
              <a:t>- </a:t>
            </a:r>
            <a:r>
              <a:rPr lang="sk-SK" sz="2000" dirty="0" err="1">
                <a:effectLst/>
                <a:latin typeface="Tahoma" pitchFamily="34" charset="0"/>
              </a:rPr>
              <a:t>und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Flachdächer</a:t>
            </a:r>
            <a:r>
              <a:rPr lang="sk-SK" sz="2000" dirty="0">
                <a:effectLst/>
                <a:latin typeface="Tahoma" pitchFamily="34" charset="0"/>
              </a:rPr>
              <a:t>, </a:t>
            </a:r>
            <a:r>
              <a:rPr lang="sk-SK" sz="2000" dirty="0" err="1">
                <a:effectLst/>
                <a:latin typeface="Tahoma" pitchFamily="34" charset="0"/>
              </a:rPr>
              <a:t>gebrochene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und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ungebrochene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Dächer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hu-HU" sz="2000" dirty="0">
                <a:effectLst/>
                <a:latin typeface="Tahoma" pitchFamily="34" charset="0"/>
              </a:rPr>
              <a:t>(</a:t>
            </a:r>
            <a:r>
              <a:rPr lang="hu-HU" sz="2000" dirty="0" err="1">
                <a:effectLst/>
                <a:latin typeface="Tahoma" pitchFamily="34" charset="0"/>
              </a:rPr>
              <a:t>Holz</a:t>
            </a:r>
            <a:r>
              <a:rPr lang="hu-HU" sz="2000" dirty="0">
                <a:effectLst/>
                <a:latin typeface="Tahoma" pitchFamily="34" charset="0"/>
              </a:rPr>
              <a:t>, Beton, </a:t>
            </a:r>
            <a:r>
              <a:rPr lang="hu-HU" sz="2000" dirty="0" err="1">
                <a:effectLst/>
                <a:latin typeface="Tahoma" pitchFamily="34" charset="0"/>
              </a:rPr>
              <a:t>Stahl</a:t>
            </a:r>
            <a:r>
              <a:rPr lang="hu-HU" sz="2000" dirty="0">
                <a:effectLst/>
                <a:latin typeface="Tahoma" pitchFamily="34" charset="0"/>
              </a:rPr>
              <a:t>, </a:t>
            </a:r>
            <a:r>
              <a:rPr lang="hu-HU" sz="2000" dirty="0" err="1">
                <a:effectLst/>
                <a:latin typeface="Tahoma" pitchFamily="34" charset="0"/>
              </a:rPr>
              <a:t>Ziegel</a:t>
            </a:r>
            <a:r>
              <a:rPr lang="hu-HU" sz="2000" dirty="0">
                <a:effectLst/>
                <a:latin typeface="Tahoma" pitchFamily="34" charset="0"/>
              </a:rPr>
              <a:t>)</a:t>
            </a:r>
          </a:p>
          <a:p>
            <a:r>
              <a:rPr lang="hu-HU" sz="2000" dirty="0" err="1">
                <a:effectLst/>
                <a:latin typeface="Tahoma" pitchFamily="34" charset="0"/>
              </a:rPr>
              <a:t>Eine</a:t>
            </a:r>
            <a:r>
              <a:rPr lang="hu-HU" sz="2000" dirty="0">
                <a:effectLst/>
                <a:latin typeface="Tahoma" pitchFamily="34" charset="0"/>
              </a:rPr>
              <a:t> </a:t>
            </a:r>
            <a:r>
              <a:rPr lang="hu-HU" sz="2000" dirty="0" err="1">
                <a:effectLst/>
                <a:latin typeface="Tahoma" pitchFamily="34" charset="0"/>
              </a:rPr>
              <a:t>Dachdeckung</a:t>
            </a:r>
            <a:r>
              <a:rPr lang="hu-HU" sz="2000" dirty="0">
                <a:effectLst/>
                <a:latin typeface="Tahoma" pitchFamily="34" charset="0"/>
              </a:rPr>
              <a:t> </a:t>
            </a:r>
            <a:r>
              <a:rPr lang="hu-HU" sz="2000" dirty="0" err="1">
                <a:effectLst/>
                <a:latin typeface="Tahoma" pitchFamily="34" charset="0"/>
              </a:rPr>
              <a:t>schützt</a:t>
            </a:r>
            <a:r>
              <a:rPr lang="hu-HU" sz="2000" dirty="0">
                <a:effectLst/>
                <a:latin typeface="Tahoma" pitchFamily="34" charset="0"/>
              </a:rPr>
              <a:t> </a:t>
            </a:r>
            <a:r>
              <a:rPr lang="hu-HU" sz="2000" dirty="0" err="1">
                <a:effectLst/>
                <a:latin typeface="Tahoma" pitchFamily="34" charset="0"/>
              </a:rPr>
              <a:t>vor</a:t>
            </a:r>
            <a:r>
              <a:rPr lang="hu-HU" sz="2000" dirty="0">
                <a:effectLst/>
                <a:latin typeface="Tahoma" pitchFamily="34" charset="0"/>
              </a:rPr>
              <a:t> </a:t>
            </a:r>
            <a:r>
              <a:rPr lang="hu-HU" sz="2000" dirty="0" err="1">
                <a:effectLst/>
                <a:latin typeface="Tahoma" pitchFamily="34" charset="0"/>
              </a:rPr>
              <a:t>Witterungseinflüssen</a:t>
            </a:r>
            <a:r>
              <a:rPr lang="hu-HU" sz="2000" dirty="0">
                <a:effectLst/>
                <a:latin typeface="Tahoma" pitchFamily="34" charset="0"/>
              </a:rPr>
              <a:t>,                    </a:t>
            </a:r>
            <a:r>
              <a:rPr lang="hu-HU" sz="2000" dirty="0" err="1">
                <a:effectLst/>
                <a:latin typeface="Tahoma" pitchFamily="34" charset="0"/>
              </a:rPr>
              <a:t>sie</a:t>
            </a:r>
            <a:r>
              <a:rPr lang="hu-HU" sz="2000" dirty="0">
                <a:effectLst/>
                <a:latin typeface="Tahoma" pitchFamily="34" charset="0"/>
              </a:rPr>
              <a:t> </a:t>
            </a:r>
            <a:r>
              <a:rPr lang="hu-HU" sz="2000" dirty="0" err="1">
                <a:effectLst/>
                <a:latin typeface="Tahoma" pitchFamily="34" charset="0"/>
              </a:rPr>
              <a:t>muss</a:t>
            </a:r>
            <a:r>
              <a:rPr lang="hu-HU" sz="2000" dirty="0">
                <a:effectLst/>
                <a:latin typeface="Tahoma" pitchFamily="34" charset="0"/>
              </a:rPr>
              <a:t> </a:t>
            </a:r>
            <a:r>
              <a:rPr lang="hu-HU" sz="2000" dirty="0" err="1">
                <a:effectLst/>
                <a:latin typeface="Tahoma" pitchFamily="34" charset="0"/>
              </a:rPr>
              <a:t>wetterfest</a:t>
            </a:r>
            <a:r>
              <a:rPr lang="hu-HU" sz="2000" dirty="0">
                <a:effectLst/>
                <a:latin typeface="Tahoma" pitchFamily="34" charset="0"/>
              </a:rPr>
              <a:t>, </a:t>
            </a:r>
            <a:r>
              <a:rPr lang="hu-HU" sz="2000" dirty="0" err="1">
                <a:effectLst/>
                <a:latin typeface="Tahoma" pitchFamily="34" charset="0"/>
              </a:rPr>
              <a:t>wasserdicht</a:t>
            </a:r>
            <a:r>
              <a:rPr lang="hu-HU" sz="2000" dirty="0">
                <a:effectLst/>
                <a:latin typeface="Tahoma" pitchFamily="34" charset="0"/>
              </a:rPr>
              <a:t> und </a:t>
            </a:r>
            <a:r>
              <a:rPr lang="hu-HU" sz="2000" dirty="0" err="1">
                <a:effectLst/>
                <a:latin typeface="Tahoma" pitchFamily="34" charset="0"/>
              </a:rPr>
              <a:t>feuerhemmend</a:t>
            </a:r>
            <a:r>
              <a:rPr lang="hu-HU" sz="2000" dirty="0">
                <a:effectLst/>
                <a:latin typeface="Tahoma" pitchFamily="34" charset="0"/>
              </a:rPr>
              <a:t> </a:t>
            </a:r>
            <a:r>
              <a:rPr lang="hu-HU" sz="2000" dirty="0" err="1">
                <a:effectLst/>
                <a:latin typeface="Tahoma" pitchFamily="34" charset="0"/>
              </a:rPr>
              <a:t>sein</a:t>
            </a:r>
            <a:r>
              <a:rPr lang="hu-HU" sz="2000" dirty="0">
                <a:effectLst/>
                <a:latin typeface="Tahoma" pitchFamily="34" charset="0"/>
              </a:rPr>
              <a:t> </a:t>
            </a:r>
            <a:endParaRPr lang="sk-SK" sz="2000" dirty="0">
              <a:effectLst/>
              <a:latin typeface="Tahoma" pitchFamily="34" charset="0"/>
            </a:endParaRPr>
          </a:p>
        </p:txBody>
      </p:sp>
      <p:pic>
        <p:nvPicPr>
          <p:cNvPr id="18435" name="Picture 5" descr="dach-rauten-5-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0526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Wittenber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3644900"/>
            <a:ext cx="15319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holzha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644900"/>
            <a:ext cx="2286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bogenschnitt5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652963"/>
            <a:ext cx="226853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73720" y="127001"/>
            <a:ext cx="8226425" cy="1143000"/>
          </a:xfrm>
        </p:spPr>
        <p:txBody>
          <a:bodyPr/>
          <a:lstStyle/>
          <a:p>
            <a:r>
              <a:rPr lang="sk-SK" sz="3600">
                <a:effectLst/>
                <a:latin typeface="Tahoma" pitchFamily="34" charset="0"/>
              </a:rPr>
              <a:t>Treppen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777"/>
            <a:ext cx="8226425" cy="4683224"/>
          </a:xfrm>
        </p:spPr>
        <p:txBody>
          <a:bodyPr/>
          <a:lstStyle/>
          <a:p>
            <a:r>
              <a:rPr lang="sk-SK" sz="2000" dirty="0" err="1">
                <a:effectLst/>
                <a:latin typeface="Tahoma" pitchFamily="34" charset="0"/>
              </a:rPr>
              <a:t>Die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Treppen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verbinden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die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einzelnen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Geschosse</a:t>
            </a:r>
            <a:r>
              <a:rPr lang="sk-SK" sz="2000" dirty="0">
                <a:effectLst/>
                <a:latin typeface="Tahoma" pitchFamily="34" charset="0"/>
              </a:rPr>
              <a:t>.</a:t>
            </a:r>
          </a:p>
          <a:p>
            <a:r>
              <a:rPr lang="sk-SK" sz="2000" dirty="0">
                <a:effectLst/>
                <a:latin typeface="Tahoma" pitchFamily="34" charset="0"/>
              </a:rPr>
              <a:t>Es </a:t>
            </a:r>
            <a:r>
              <a:rPr lang="sk-SK" sz="2000" dirty="0" err="1">
                <a:effectLst/>
                <a:latin typeface="Tahoma" pitchFamily="34" charset="0"/>
              </a:rPr>
              <a:t>gibt</a:t>
            </a:r>
            <a:r>
              <a:rPr lang="sk-SK" sz="2000" dirty="0">
                <a:effectLst/>
                <a:latin typeface="Tahoma" pitchFamily="34" charset="0"/>
              </a:rPr>
              <a:t>: </a:t>
            </a:r>
            <a:r>
              <a:rPr lang="sk-SK" sz="2000" dirty="0" err="1">
                <a:effectLst/>
                <a:latin typeface="Tahoma" pitchFamily="34" charset="0"/>
              </a:rPr>
              <a:t>ein</a:t>
            </a:r>
            <a:r>
              <a:rPr lang="sk-SK" sz="2000" dirty="0">
                <a:effectLst/>
                <a:latin typeface="Tahoma" pitchFamily="34" charset="0"/>
              </a:rPr>
              <a:t>- oder </a:t>
            </a:r>
            <a:r>
              <a:rPr lang="sk-SK" sz="2000" dirty="0" err="1">
                <a:effectLst/>
                <a:latin typeface="Tahoma" pitchFamily="34" charset="0"/>
              </a:rPr>
              <a:t>zweiarmige</a:t>
            </a:r>
            <a:r>
              <a:rPr lang="sk-SK" sz="2000" dirty="0">
                <a:effectLst/>
                <a:latin typeface="Tahoma" pitchFamily="34" charset="0"/>
              </a:rPr>
              <a:t>, </a:t>
            </a:r>
            <a:r>
              <a:rPr lang="sk-SK" sz="2000" dirty="0" err="1">
                <a:effectLst/>
                <a:latin typeface="Tahoma" pitchFamily="34" charset="0"/>
              </a:rPr>
              <a:t>gerade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Treppen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mit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Podesten</a:t>
            </a:r>
            <a:r>
              <a:rPr lang="sk-SK" sz="2000" dirty="0">
                <a:effectLst/>
                <a:latin typeface="Tahoma" pitchFamily="34" charset="0"/>
              </a:rPr>
              <a:t>, </a:t>
            </a:r>
            <a:r>
              <a:rPr lang="sk-SK" sz="2000" dirty="0" err="1">
                <a:effectLst/>
                <a:latin typeface="Tahoma" pitchFamily="34" charset="0"/>
              </a:rPr>
              <a:t>gewundene</a:t>
            </a:r>
            <a:r>
              <a:rPr lang="sk-SK" sz="2000" dirty="0">
                <a:effectLst/>
                <a:latin typeface="Tahoma" pitchFamily="34" charset="0"/>
              </a:rPr>
              <a:t> oder </a:t>
            </a:r>
            <a:r>
              <a:rPr lang="sk-SK" sz="2000" dirty="0" err="1">
                <a:effectLst/>
                <a:latin typeface="Tahoma" pitchFamily="34" charset="0"/>
              </a:rPr>
              <a:t>halbgewendelte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Treppen</a:t>
            </a:r>
            <a:r>
              <a:rPr lang="sk-SK" sz="2000" dirty="0">
                <a:effectLst/>
                <a:latin typeface="Tahoma" pitchFamily="34" charset="0"/>
              </a:rPr>
              <a:t>, </a:t>
            </a:r>
            <a:r>
              <a:rPr lang="sk-SK" sz="2000" dirty="0" err="1">
                <a:effectLst/>
                <a:latin typeface="Tahoma" pitchFamily="34" charset="0"/>
              </a:rPr>
              <a:t>kreisformige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Wendeltreppe</a:t>
            </a:r>
            <a:r>
              <a:rPr lang="sk-SK" sz="2000" dirty="0">
                <a:effectLst/>
                <a:latin typeface="Tahoma" pitchFamily="34" charset="0"/>
              </a:rPr>
              <a:t> ohne Podeste </a:t>
            </a:r>
            <a:r>
              <a:rPr lang="sk-SK" sz="2000" dirty="0" err="1">
                <a:effectLst/>
                <a:latin typeface="Tahoma" pitchFamily="34" charset="0"/>
              </a:rPr>
              <a:t>aus</a:t>
            </a:r>
            <a:r>
              <a:rPr lang="sk-SK" sz="2000" dirty="0">
                <a:effectLst/>
                <a:latin typeface="Tahoma" pitchFamily="34" charset="0"/>
              </a:rPr>
              <a:t> </a:t>
            </a:r>
            <a:r>
              <a:rPr lang="sk-SK" sz="2000" dirty="0" err="1">
                <a:effectLst/>
                <a:latin typeface="Tahoma" pitchFamily="34" charset="0"/>
              </a:rPr>
              <a:t>Naturstein</a:t>
            </a:r>
            <a:r>
              <a:rPr lang="sk-SK" sz="2000" dirty="0">
                <a:effectLst/>
                <a:latin typeface="Tahoma" pitchFamily="34" charset="0"/>
              </a:rPr>
              <a:t>, </a:t>
            </a:r>
            <a:r>
              <a:rPr lang="sk-SK" sz="2000" dirty="0" err="1">
                <a:effectLst/>
                <a:latin typeface="Tahoma" pitchFamily="34" charset="0"/>
              </a:rPr>
              <a:t>Beton</a:t>
            </a:r>
            <a:r>
              <a:rPr lang="sk-SK" sz="2000" dirty="0">
                <a:effectLst/>
                <a:latin typeface="Tahoma" pitchFamily="34" charset="0"/>
              </a:rPr>
              <a:t>, </a:t>
            </a:r>
            <a:r>
              <a:rPr lang="sk-SK" sz="2000" dirty="0" err="1">
                <a:effectLst/>
                <a:latin typeface="Tahoma" pitchFamily="34" charset="0"/>
              </a:rPr>
              <a:t>Holz</a:t>
            </a:r>
            <a:r>
              <a:rPr lang="sk-SK" sz="2000" dirty="0">
                <a:effectLst/>
                <a:latin typeface="Tahoma" pitchFamily="34" charset="0"/>
              </a:rPr>
              <a:t>, </a:t>
            </a:r>
            <a:r>
              <a:rPr lang="sk-SK" sz="2000" dirty="0" err="1">
                <a:effectLst/>
                <a:latin typeface="Tahoma" pitchFamily="34" charset="0"/>
              </a:rPr>
              <a:t>Glas</a:t>
            </a:r>
            <a:r>
              <a:rPr lang="sk-SK" sz="2000" dirty="0">
                <a:effectLst/>
                <a:latin typeface="Tahoma" pitchFamily="34" charset="0"/>
              </a:rPr>
              <a:t>, </a:t>
            </a:r>
            <a:r>
              <a:rPr lang="sk-SK" sz="2000" dirty="0" err="1">
                <a:effectLst/>
                <a:latin typeface="Tahoma" pitchFamily="34" charset="0"/>
              </a:rPr>
              <a:t>Ziegel</a:t>
            </a:r>
            <a:r>
              <a:rPr lang="sk-SK" sz="2000" dirty="0">
                <a:effectLst/>
                <a:latin typeface="Tahoma" pitchFamily="34" charset="0"/>
              </a:rPr>
              <a:t> oder </a:t>
            </a:r>
            <a:r>
              <a:rPr lang="sk-SK" sz="2000" dirty="0" err="1">
                <a:effectLst/>
                <a:latin typeface="Tahoma" pitchFamily="34" charset="0"/>
              </a:rPr>
              <a:t>Stahl</a:t>
            </a:r>
            <a:r>
              <a:rPr lang="sk-SK" sz="2000" dirty="0">
                <a:effectLst/>
                <a:latin typeface="Tahoma" pitchFamily="34" charset="0"/>
              </a:rPr>
              <a:t>.</a:t>
            </a:r>
          </a:p>
        </p:txBody>
      </p:sp>
      <p:pic>
        <p:nvPicPr>
          <p:cNvPr id="19460" name="Picture 7" descr="1013891787gerade_treppe_2_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3573016"/>
            <a:ext cx="28971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1" descr="Innenausbau vom Schrein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3531" y="3754389"/>
            <a:ext cx="2305050" cy="198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5" descr="Treppe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4415" y="3573016"/>
            <a:ext cx="1933575" cy="259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>
                <a:effectLst/>
                <a:latin typeface="Tahoma" pitchFamily="34" charset="0"/>
              </a:rPr>
              <a:t>Fenster und T</a:t>
            </a:r>
            <a:r>
              <a:rPr lang="hu-HU" sz="3600">
                <a:effectLst/>
                <a:latin typeface="Tahoma" pitchFamily="34" charset="0"/>
              </a:rPr>
              <a:t>üren</a:t>
            </a:r>
            <a:endParaRPr lang="sk-SK" sz="3600">
              <a:effectLst/>
              <a:latin typeface="Tahom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>
                <a:effectLst/>
                <a:latin typeface="Tahoma" pitchFamily="34" charset="0"/>
              </a:rPr>
              <a:t>Die Fenster und Türe sollen das Geb</a:t>
            </a:r>
            <a:r>
              <a:rPr lang="sk-SK" sz="2000">
                <a:effectLst/>
                <a:latin typeface="Tahoma" pitchFamily="34" charset="0"/>
              </a:rPr>
              <a:t>äude vor Regen, Wind, Temperatur, Strahlung, Aussenlärm und Luftverunreinigungen sch</a:t>
            </a:r>
            <a:r>
              <a:rPr lang="hu-HU" sz="2000">
                <a:effectLst/>
                <a:latin typeface="Tahoma" pitchFamily="34" charset="0"/>
              </a:rPr>
              <a:t>ützen. Sie sollen ausreichende Belichtigung und Belüftung gewarleisten und möglichst geringe Energieverluste zulassen. Sie werden aus Holz, Metall oder Plast fertiggemacht</a:t>
            </a:r>
            <a:endParaRPr lang="sk-SK" sz="2000">
              <a:effectLst/>
              <a:latin typeface="Tahoma" pitchFamily="34" charset="0"/>
            </a:endParaRPr>
          </a:p>
        </p:txBody>
      </p:sp>
      <p:pic>
        <p:nvPicPr>
          <p:cNvPr id="20484" name="Picture 5" descr="gekipptes Fen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76700"/>
            <a:ext cx="16494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aldra-fenster-off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3284538"/>
            <a:ext cx="23368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Innentüren-KTC Karusselltüranlagen-DORMA">
            <a:hlinkClick r:id="rId5" tooltip="KTC Karusselltüranlagen | DORMA Automatic Komplett Türen | DORMA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378936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Türen-Helmdach-4-225x300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3357563"/>
            <a:ext cx="1441450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3" descr=" (c)  G. Kieso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5738" y="4652963"/>
            <a:ext cx="14557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>
                <a:effectLst/>
                <a:latin typeface="Tahoma" pitchFamily="34" charset="0"/>
              </a:rPr>
              <a:t>Fussböden</a:t>
            </a:r>
            <a:endParaRPr lang="sk-SK" sz="3600">
              <a:effectLst/>
              <a:latin typeface="Tahoma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6425" cy="4497388"/>
          </a:xfrm>
        </p:spPr>
        <p:txBody>
          <a:bodyPr/>
          <a:lstStyle/>
          <a:p>
            <a:r>
              <a:rPr lang="hu-HU" sz="2000">
                <a:effectLst/>
                <a:latin typeface="Tahoma" pitchFamily="34" charset="0"/>
              </a:rPr>
              <a:t>Beton-, Lehm-, Gips- oder Asphaltestriche, Naturstein, Fliesen, Platten, Holzböden oder Bahnbelage  z.B. Gummi-,  Kunstplastböden oder Linoleum, die aufgeklebt werden.</a:t>
            </a:r>
            <a:endParaRPr lang="sk-SK" sz="2000">
              <a:effectLst/>
              <a:latin typeface="Tahoma" pitchFamily="34" charset="0"/>
            </a:endParaRPr>
          </a:p>
        </p:txBody>
      </p:sp>
      <p:pic>
        <p:nvPicPr>
          <p:cNvPr id="21508" name="Picture 5" descr="Grabmal Elze Steinmetz Elze, Aussentreppe Naturstein Treppe Salzhemmendorf, Gronau Küchenarbeitsplatten Grani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852738"/>
            <a:ext cx="23860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Der Fußboden ist ein wertvoller Bestandteil eines Hauses und sollte deshalb ordnungsgemäß abgesichert werden.">
            <a:hlinkClick r:id="rId5" tooltip="Der Fußboden ist ein wertvoller Bestandteil eines Hauses und sollte deshalb ordnungsgemäß abgesichert werden.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4652963"/>
            <a:ext cx="2354263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Zimmerei Meyer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4797425"/>
            <a:ext cx="19240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Fußboden - Stahl (1)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213" y="5013325"/>
            <a:ext cx="18732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3" descr="Fussboden-201100278372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08400" y="2852738"/>
            <a:ext cx="1905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5" descr="Fußbodenbela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9750" y="2781300"/>
            <a:ext cx="2601913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hu-HU"/>
              <a:t>                        </a:t>
            </a:r>
            <a:r>
              <a:rPr lang="hu-HU" sz="3600" b="1"/>
              <a:t>Danke schön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3600" b="1"/>
              <a:t>                                für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3600" b="1"/>
              <a:t>                Ihre Aufmerksamkeit</a:t>
            </a:r>
            <a:r>
              <a:rPr lang="sk-SK" sz="3600" b="1"/>
              <a:t>!</a:t>
            </a:r>
          </a:p>
          <a:p>
            <a:pPr algn="ctr">
              <a:defRPr/>
            </a:pPr>
            <a:endParaRPr lang="sk-SK"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znúca mriežka">
  <a:themeElements>
    <a:clrScheme name="Miznúca mriežka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Miznúca mriež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znúca mriežka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núca mriežka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núca mriežka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núca mriežka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núca mriežka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núca mriežka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núca mriežka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núca mriežka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núca mriežka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10239</TotalTime>
  <Words>253</Words>
  <Application>Microsoft Office PowerPoint</Application>
  <PresentationFormat>Prezentácia na obrazovke (4:3)</PresentationFormat>
  <Paragraphs>30</Paragraphs>
  <Slides>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Wingdings</vt:lpstr>
      <vt:lpstr>Miznúca mriežka</vt:lpstr>
      <vt:lpstr> Konstruktionsteile des Hochbaues</vt:lpstr>
      <vt:lpstr>Wände</vt:lpstr>
      <vt:lpstr> Decken </vt:lpstr>
      <vt:lpstr>Dachkonstruktionen und Dachdeckungen</vt:lpstr>
      <vt:lpstr>Treppen</vt:lpstr>
      <vt:lpstr>Fenster und Türen</vt:lpstr>
      <vt:lpstr>Fussböden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NONI</dc:creator>
  <cp:lastModifiedBy>Katarína Mészárosová</cp:lastModifiedBy>
  <cp:revision>190</cp:revision>
  <dcterms:created xsi:type="dcterms:W3CDTF">2013-02-26T09:49:04Z</dcterms:created>
  <dcterms:modified xsi:type="dcterms:W3CDTF">2021-08-30T12:48:41Z</dcterms:modified>
</cp:coreProperties>
</file>